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2" r:id="rId2"/>
    <p:sldId id="259" r:id="rId3"/>
    <p:sldId id="270" r:id="rId4"/>
    <p:sldId id="269" r:id="rId5"/>
    <p:sldId id="260" r:id="rId6"/>
    <p:sldId id="266" r:id="rId7"/>
    <p:sldId id="275" r:id="rId8"/>
    <p:sldId id="2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8B0000"/>
    <a:srgbClr val="66FFFF"/>
    <a:srgbClr val="0000FF"/>
    <a:srgbClr val="F08080"/>
    <a:srgbClr val="7CFC00"/>
    <a:srgbClr val="830C83"/>
    <a:srgbClr val="808080"/>
    <a:srgbClr val="006000"/>
    <a:srgbClr val="86F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08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0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82D1B-0492-4C65-9A1F-DE8247F4590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CC660-8C33-468C-B36F-BE4704C37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7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3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8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4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CC660-8C33-468C-B36F-BE4704C375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8D75-CA23-42A0-8164-51651FA61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4D6D9-2A4C-496E-B28A-B6CEC7386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8995F-8B0A-4167-817A-A3406A86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3016-3024-4C33-9087-B981F4F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0EFBD-C638-47FD-8ADD-D59BED37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7729-669D-4345-B4C3-AC0CEB32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8EBEF-BD6B-48BF-8988-7B706C51B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CB7A-21B7-4DB1-B929-D757988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1ED4-AC33-4613-B431-52F8EB16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C6443-7038-4E65-AA30-14246A68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70E68-7F51-48D7-99DD-404BC8A1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B3A3A-EB27-467D-BEAD-31C922B2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6C9F1-3C14-4451-9DBF-6EFABD5D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737A-7DD7-4635-A10B-EC8A5BF3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2564-5722-451A-BC5F-96B96F11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C328-5B33-4300-9387-4405FD8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C4DA-0FF5-4BB4-A956-431958B86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83DF3-CA0D-49F6-BF4A-51111875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B980B-AAEB-4279-B533-57BD4282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88B5-5683-4AD2-956B-8709EFC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2E92-483E-4E51-A8AC-1D3579A2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324C0-CA5D-4FF9-A3F7-588CC6C9C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F4FB-1BA9-405D-AF88-58838322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EB34-2D51-4AF3-9540-0F4C1CD7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4F36-A3F5-4FAE-BF71-F607FBEA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0582-C87E-4AEF-B53C-8FD045B4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0075-BD0E-48F1-96AE-57030AFE5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AB059-5BBD-4AFF-BDCD-3F4D8F57C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36CB-6BDD-4A61-B96D-481B13DD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676E6-544C-49F1-8FA7-1ACFA4DC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1E1AA-C0D8-4D58-9B48-9F86CE64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4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841C-55B4-4515-9F21-BBF63106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BEF6-FDF3-4172-8112-8E37A50F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CDCF3-772E-4BA6-A6CE-C491521AA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561DF-80B5-4BB5-A2EF-B043E7109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4826D-3F07-446E-9ECE-E0F654221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7BFD1-BC91-4495-9708-4AAB8CBC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975C0-A63A-4D23-9119-0F7B727C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26F12-D3FD-4D03-A3D4-43802F7E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4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783B-89E3-45DD-AA1B-FCA7D148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9AD57-60BB-415B-AA5D-8D8D2062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63C8F-2220-4D42-9E6E-DF5E7E05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06BF7-7AC0-49EB-9753-E6E624A3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9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D86F4-9DD0-457A-98DD-3901BFD0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84A62-60B7-4236-9FBD-2E3A1102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14C4-BB8A-49F4-871C-0ED4AC4F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3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E79-2767-46AC-A8AB-B6F13ADC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763F-6442-47CD-9A41-1FEA6A51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2B706-61BB-4AE5-AD5D-DD0390550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6B04A-A5C6-45E4-8029-EEA7A599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A90C-67BC-49FE-AE3C-4990F104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2527E-02B4-42DC-B465-1B6FB0AB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2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D6E2-FE2D-4A34-A48A-F041244B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6FEC8-00A6-4A00-9780-923D6139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4C9A-FE7A-4B9D-B145-0EF6A208A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C57C2-A2CB-4B28-BE06-E27CA07A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61DA9-2EEE-4949-B0F5-02DCF193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538E2-74CD-4EB2-B5AC-2E418987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3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EB417-04AD-4BA5-8B07-560417F8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5EFAF-BC37-4CB4-9A7E-26FFE51E9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8DAC-4AAE-4FC6-93E7-ECDD299D1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1CB4C-DEC1-4FD1-AFDE-5484F30B6136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B725C-3827-4ED0-AA1A-8298C1C03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D8ED-7072-4F40-8B72-8014A65F8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E81C-C919-4644-B016-160C0211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8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1884A6C0-D5B9-40AE-8B39-F71FC0387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472"/>
            <a:ext cx="12192000" cy="69824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64031"/>
              </p:ext>
            </p:extLst>
          </p:nvPr>
        </p:nvGraphicFramePr>
        <p:xfrm>
          <a:off x="9956800" y="0"/>
          <a:ext cx="2235200" cy="1757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175777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6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22BE934-B92E-4436-8C9E-58D9A712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Symptom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36313"/>
              </p:ext>
            </p:extLst>
          </p:nvPr>
        </p:nvGraphicFramePr>
        <p:xfrm>
          <a:off x="9956800" y="0"/>
          <a:ext cx="2235200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3347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Symptomatic</a:t>
                      </a:r>
                    </a:p>
                    <a:p>
                      <a:r>
                        <a:rPr lang="en-US" sz="2000" dirty="0">
                          <a:solidFill>
                            <a:srgbClr val="5353FF"/>
                          </a:solidFill>
                        </a:rPr>
                        <a:t>Asymptomatic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17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B93A1748-6467-40B7-AB33-BC929F97E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11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465438"/>
              </p:ext>
            </p:extLst>
          </p:nvPr>
        </p:nvGraphicFramePr>
        <p:xfrm>
          <a:off x="9956800" y="0"/>
          <a:ext cx="2235200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33479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</a:rPr>
                        <a:t>Alive</a:t>
                      </a:r>
                    </a:p>
                    <a:p>
                      <a:r>
                        <a:rPr lang="en-US" sz="2000" dirty="0">
                          <a:solidFill>
                            <a:srgbClr val="830C83"/>
                          </a:solidFill>
                        </a:rPr>
                        <a:t>Deceased</a:t>
                      </a:r>
                    </a:p>
                    <a:p>
                      <a:r>
                        <a:rPr lang="en-US" sz="2000" dirty="0">
                          <a:solidFill>
                            <a:srgbClr val="007F00"/>
                          </a:solidFill>
                        </a:rPr>
                        <a:t>Unknown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20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1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60AA2493-026A-42DB-A728-3EC5C5BF9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4317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Location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BE8778-1E00-46A6-B66D-90D89C7F5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41497"/>
              </p:ext>
            </p:extLst>
          </p:nvPr>
        </p:nvGraphicFramePr>
        <p:xfrm>
          <a:off x="9956800" y="0"/>
          <a:ext cx="223520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93793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California</a:t>
                      </a:r>
                    </a:p>
                    <a:p>
                      <a:r>
                        <a:rPr lang="en-US" sz="2000" dirty="0">
                          <a:solidFill>
                            <a:srgbClr val="86FC15"/>
                          </a:solidFill>
                        </a:rPr>
                        <a:t>Montana</a:t>
                      </a:r>
                    </a:p>
                    <a:p>
                      <a:r>
                        <a:rPr lang="en-US" sz="2000" dirty="0">
                          <a:solidFill>
                            <a:srgbClr val="7030A0"/>
                          </a:solidFill>
                        </a:rPr>
                        <a:t>New York</a:t>
                      </a:r>
                    </a:p>
                    <a:p>
                      <a:r>
                        <a:rPr lang="en-US" sz="2000" dirty="0">
                          <a:solidFill>
                            <a:srgbClr val="FFC0CB"/>
                          </a:solidFill>
                        </a:rPr>
                        <a:t>Puerto Rico</a:t>
                      </a:r>
                    </a:p>
                    <a:p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South Carolina</a:t>
                      </a:r>
                    </a:p>
                    <a:p>
                      <a:r>
                        <a:rPr lang="en-US" sz="2000" dirty="0">
                          <a:solidFill>
                            <a:srgbClr val="00FFFF"/>
                          </a:solidFill>
                        </a:rPr>
                        <a:t>Louisiana</a:t>
                      </a:r>
                    </a:p>
                    <a:p>
                      <a:r>
                        <a:rPr lang="en-US" sz="2000" dirty="0">
                          <a:solidFill>
                            <a:srgbClr val="A52828"/>
                          </a:solidFill>
                        </a:rPr>
                        <a:t>Texas</a:t>
                      </a:r>
                    </a:p>
                    <a:p>
                      <a:r>
                        <a:rPr lang="en-US" sz="2000" dirty="0">
                          <a:solidFill>
                            <a:srgbClr val="006000"/>
                          </a:solidFill>
                        </a:rPr>
                        <a:t>Other</a:t>
                      </a: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20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FE5080F-12D3-4FE3-9B4C-0C90774C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98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2E71D-A554-4EAF-BCE2-2497B5B0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US" dirty="0"/>
              <a:t>Dates Graph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E71E-CD62-4146-B016-53AEA1B78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62760"/>
              </p:ext>
            </p:extLst>
          </p:nvPr>
        </p:nvGraphicFramePr>
        <p:xfrm>
          <a:off x="9481020" y="0"/>
          <a:ext cx="273188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880">
                  <a:extLst>
                    <a:ext uri="{9D8B030D-6E8A-4147-A177-3AD203B41FA5}">
                      <a16:colId xmlns:a16="http://schemas.microsoft.com/office/drawing/2014/main" val="433429701"/>
                    </a:ext>
                  </a:extLst>
                </a:gridCol>
              </a:tblGrid>
              <a:tr h="293793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7C007C"/>
                          </a:solidFill>
                        </a:rPr>
                        <a:t>February / March 2020</a:t>
                      </a:r>
                    </a:p>
                    <a:p>
                      <a:r>
                        <a:rPr lang="en-US" sz="1800" dirty="0">
                          <a:solidFill>
                            <a:srgbClr val="7CFC00"/>
                          </a:solidFill>
                        </a:rPr>
                        <a:t>April 2020</a:t>
                      </a:r>
                    </a:p>
                    <a:p>
                      <a:r>
                        <a:rPr lang="en-US" sz="1800" dirty="0">
                          <a:solidFill>
                            <a:srgbClr val="F08080"/>
                          </a:solidFill>
                        </a:rPr>
                        <a:t>May / June 2020</a:t>
                      </a:r>
                    </a:p>
                    <a:p>
                      <a:r>
                        <a:rPr lang="en-US" sz="1800" dirty="0">
                          <a:solidFill>
                            <a:srgbClr val="FFC0CB"/>
                          </a:solidFill>
                        </a:rPr>
                        <a:t>July 2020</a:t>
                      </a:r>
                    </a:p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</a:rPr>
                        <a:t>August / September 2020</a:t>
                      </a:r>
                    </a:p>
                    <a:p>
                      <a:r>
                        <a:rPr lang="en-US" sz="1800" dirty="0">
                          <a:solidFill>
                            <a:srgbClr val="66FFFF"/>
                          </a:solidFill>
                        </a:rPr>
                        <a:t>October / November 2020</a:t>
                      </a:r>
                    </a:p>
                    <a:p>
                      <a:r>
                        <a:rPr lang="en-US" sz="1800" dirty="0">
                          <a:solidFill>
                            <a:srgbClr val="FF00FF"/>
                          </a:solidFill>
                        </a:rPr>
                        <a:t>December 2020</a:t>
                      </a:r>
                    </a:p>
                    <a:p>
                      <a:r>
                        <a:rPr lang="en-US" sz="1800" dirty="0">
                          <a:solidFill>
                            <a:srgbClr val="8B0000"/>
                          </a:solidFill>
                        </a:rPr>
                        <a:t>January / February 2021</a:t>
                      </a:r>
                    </a:p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Reference</a:t>
                      </a:r>
                    </a:p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UK Reference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0E68C"/>
                          </a:solidFill>
                        </a:rPr>
                        <a:t>South Africa Ref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C4B41A"/>
                          </a:solidFill>
                        </a:rPr>
                        <a:t>Brazil Reference</a:t>
                      </a:r>
                    </a:p>
                    <a:p>
                      <a:endParaRPr lang="en-US" sz="18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1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96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ED050BD-3359-498F-A4B5-3E74D9C0B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8C900-7BF9-4603-AAA0-EE791E2C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163"/>
          </a:xfrm>
        </p:spPr>
        <p:txBody>
          <a:bodyPr>
            <a:normAutofit fontScale="90000"/>
          </a:bodyPr>
          <a:lstStyle/>
          <a:p>
            <a:r>
              <a:rPr lang="en-US" dirty="0"/>
              <a:t>Names graph</a:t>
            </a:r>
          </a:p>
        </p:txBody>
      </p:sp>
    </p:spTree>
    <p:extLst>
      <p:ext uri="{BB962C8B-B14F-4D97-AF65-F5344CB8AC3E}">
        <p14:creationId xmlns:p14="http://schemas.microsoft.com/office/powerpoint/2010/main" val="32950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AC8466D-5E5D-4F07-83B8-798A9744B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12298" r="10218" b="10939"/>
          <a:stretch/>
        </p:blipFill>
        <p:spPr>
          <a:xfrm>
            <a:off x="0" y="692458"/>
            <a:ext cx="12192000" cy="6147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5409B-F3E1-4F20-A46E-1ABD162A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91345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– </a:t>
            </a:r>
            <a:r>
              <a:rPr lang="en-US" b="0" dirty="0">
                <a:effectLst/>
              </a:rPr>
              <a:t>Louvain </a:t>
            </a:r>
            <a:r>
              <a:rPr lang="en-US" dirty="0"/>
              <a:t>15 Clusters</a:t>
            </a:r>
          </a:p>
        </p:txBody>
      </p:sp>
    </p:spTree>
    <p:extLst>
      <p:ext uri="{BB962C8B-B14F-4D97-AF65-F5344CB8AC3E}">
        <p14:creationId xmlns:p14="http://schemas.microsoft.com/office/powerpoint/2010/main" val="402875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FC90DE6-4524-4484-BBD8-E5EFE35A5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12168" r="10218" b="11586"/>
          <a:stretch/>
        </p:blipFill>
        <p:spPr>
          <a:xfrm>
            <a:off x="-20715" y="609600"/>
            <a:ext cx="12212715" cy="624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5409B-F3E1-4F20-A46E-1ABD162A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591345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detection – </a:t>
            </a:r>
            <a:r>
              <a:rPr lang="en-US" b="0" dirty="0">
                <a:effectLst/>
              </a:rPr>
              <a:t>Louvain </a:t>
            </a:r>
            <a:r>
              <a:rPr lang="en-US" dirty="0"/>
              <a:t>15 Clusters</a:t>
            </a:r>
          </a:p>
        </p:txBody>
      </p:sp>
    </p:spTree>
    <p:extLst>
      <p:ext uri="{BB962C8B-B14F-4D97-AF65-F5344CB8AC3E}">
        <p14:creationId xmlns:p14="http://schemas.microsoft.com/office/powerpoint/2010/main" val="20231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111</Words>
  <Application>Microsoft Office PowerPoint</Application>
  <PresentationFormat>Widescreen</PresentationFormat>
  <Paragraphs>55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References</vt:lpstr>
      <vt:lpstr>Symptom Graph</vt:lpstr>
      <vt:lpstr>Outcome Graph</vt:lpstr>
      <vt:lpstr>Location Graph</vt:lpstr>
      <vt:lpstr>Dates Graph</vt:lpstr>
      <vt:lpstr>Names graph</vt:lpstr>
      <vt:lpstr>Community detection – Louvain 15 Clusters</vt:lpstr>
      <vt:lpstr>Community detection – Louvain 15 Clusters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Feige</dc:creator>
  <cp:lastModifiedBy>Jon Feige</cp:lastModifiedBy>
  <cp:revision>47</cp:revision>
  <dcterms:created xsi:type="dcterms:W3CDTF">2021-02-18T01:35:26Z</dcterms:created>
  <dcterms:modified xsi:type="dcterms:W3CDTF">2021-04-23T00:55:00Z</dcterms:modified>
</cp:coreProperties>
</file>